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8" r:id="rId3"/>
    <p:sldId id="259" r:id="rId4"/>
    <p:sldId id="261" r:id="rId5"/>
    <p:sldId id="265" r:id="rId6"/>
    <p:sldId id="266" r:id="rId7"/>
    <p:sldId id="267" r:id="rId8"/>
    <p:sldId id="268" r:id="rId9"/>
    <p:sldId id="257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ая соединительная линия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2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ransition spd="slow">
    <p:push dir="u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1" fontAlgn="base" hangingPunct="1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1" fontAlgn="base" hangingPunct="1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1" fontAlgn="base" hangingPunct="1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0648"/>
            <a:ext cx="8003232" cy="63367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Программа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информационно-методической поддержки конкурсной деятельности педагогов «Восхождение»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Положение о городском конкурсе профессионального мастерства «Признание»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                                           </a:t>
            </a:r>
            <a:r>
              <a:rPr lang="ru-RU" sz="2000" b="1" dirty="0" smtClean="0">
                <a:solidFill>
                  <a:srgbClr val="C00000"/>
                </a:solidFill>
              </a:rPr>
              <a:t>Ю.В. </a:t>
            </a:r>
            <a:r>
              <a:rPr lang="ru-RU" sz="2000" b="1" dirty="0" err="1" smtClean="0">
                <a:solidFill>
                  <a:srgbClr val="C00000"/>
                </a:solidFill>
              </a:rPr>
              <a:t>Костицына</a:t>
            </a:r>
            <a:r>
              <a:rPr lang="ru-RU" sz="2000" b="1" dirty="0" smtClean="0">
                <a:solidFill>
                  <a:srgbClr val="C00000"/>
                </a:solidFill>
              </a:rPr>
              <a:t>, 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                                                                     ст. методист ИМЦ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08912" cy="308235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Спасибо за внимание! 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8912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5400" b="1" dirty="0" smtClean="0">
                <a:solidFill>
                  <a:srgbClr val="FF0000"/>
                </a:solidFill>
              </a:rPr>
              <a:t>Номинации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8291264" cy="4269088"/>
          </a:xfrm>
        </p:spPr>
        <p:txBody>
          <a:bodyPr/>
          <a:lstStyle/>
          <a:p>
            <a:pPr lvl="0" latinLnBrk="1"/>
            <a:r>
              <a:rPr lang="ru-RU" b="1" dirty="0" smtClean="0"/>
              <a:t>«Педагог дошкольного образования»</a:t>
            </a:r>
            <a:endParaRPr lang="ru-RU" dirty="0" smtClean="0"/>
          </a:p>
          <a:p>
            <a:pPr lvl="0" latinLnBrk="1"/>
            <a:r>
              <a:rPr lang="ru-RU" b="1" dirty="0" smtClean="0"/>
              <a:t>«Учитель начальных классов»</a:t>
            </a:r>
            <a:endParaRPr lang="ru-RU" dirty="0" smtClean="0"/>
          </a:p>
          <a:p>
            <a:pPr lvl="0" latinLnBrk="1"/>
            <a:r>
              <a:rPr lang="ru-RU" b="1" dirty="0" smtClean="0"/>
              <a:t>«Учитель средней и старшей школы»</a:t>
            </a:r>
            <a:endParaRPr lang="ru-RU" dirty="0" smtClean="0"/>
          </a:p>
          <a:p>
            <a:pPr lvl="0" latinLnBrk="1"/>
            <a:r>
              <a:rPr lang="ru-RU" b="1" dirty="0" smtClean="0"/>
              <a:t>«Учитель здоровья»</a:t>
            </a:r>
            <a:endParaRPr lang="ru-RU" dirty="0" smtClean="0"/>
          </a:p>
          <a:p>
            <a:pPr lvl="0" latinLnBrk="1"/>
            <a:r>
              <a:rPr lang="ru-RU" b="1" dirty="0" smtClean="0"/>
              <a:t>«Организатор  воспитательного процесса»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</a:t>
            </a:r>
            <a:r>
              <a:rPr lang="en-US" sz="3600" b="1" dirty="0" err="1" smtClean="0">
                <a:solidFill>
                  <a:srgbClr val="002060"/>
                </a:solidFill>
              </a:rPr>
              <a:t>орядок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проведения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конкурса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19256" cy="4557120"/>
          </a:xfrm>
        </p:spPr>
        <p:txBody>
          <a:bodyPr/>
          <a:lstStyle/>
          <a:p>
            <a:pPr latinLnBrk="1"/>
            <a:r>
              <a:rPr lang="ru-RU" b="1" dirty="0" smtClean="0">
                <a:solidFill>
                  <a:srgbClr val="002060"/>
                </a:solidFill>
              </a:rPr>
              <a:t>I этап– организационный:</a:t>
            </a:r>
          </a:p>
          <a:p>
            <a:pPr latinLnBrk="1">
              <a:buNone/>
            </a:pPr>
            <a:r>
              <a:rPr lang="ru-RU" b="1" dirty="0" smtClean="0"/>
              <a:t>   10 октября – 30 октября 2015 г. </a:t>
            </a:r>
          </a:p>
          <a:p>
            <a:pPr latinLnBrk="1">
              <a:buNone/>
            </a:pPr>
            <a:endParaRPr lang="ru-RU" sz="1400" b="1" dirty="0" smtClean="0"/>
          </a:p>
          <a:p>
            <a:pPr latinLnBrk="1"/>
            <a:r>
              <a:rPr lang="ru-RU" b="1" dirty="0" smtClean="0">
                <a:solidFill>
                  <a:srgbClr val="002060"/>
                </a:solidFill>
              </a:rPr>
              <a:t>II этап – экспертно-теоретический:</a:t>
            </a:r>
          </a:p>
          <a:p>
            <a:pPr latinLnBrk="1">
              <a:buNone/>
            </a:pPr>
            <a:r>
              <a:rPr lang="ru-RU" b="1" dirty="0" smtClean="0"/>
              <a:t>   12 ноября  –  28 декабря 2015г.</a:t>
            </a:r>
          </a:p>
          <a:p>
            <a:pPr latinLnBrk="1">
              <a:buNone/>
            </a:pPr>
            <a:endParaRPr lang="ru-RU" sz="1400" b="1" dirty="0" smtClean="0"/>
          </a:p>
          <a:p>
            <a:pPr latinLnBrk="1"/>
            <a:r>
              <a:rPr lang="ru-RU" b="1" dirty="0" smtClean="0">
                <a:solidFill>
                  <a:srgbClr val="002060"/>
                </a:solidFill>
              </a:rPr>
              <a:t>III этап –  экспертно-практический:</a:t>
            </a:r>
          </a:p>
          <a:p>
            <a:pPr latinLnBrk="1">
              <a:buNone/>
            </a:pPr>
            <a:r>
              <a:rPr lang="ru-RU" b="1" dirty="0" smtClean="0"/>
              <a:t>   1 февраля – 19 февраля 2016 г.</a:t>
            </a:r>
          </a:p>
          <a:p>
            <a:pPr latinLnBrk="1">
              <a:buNone/>
            </a:pPr>
            <a:endParaRPr lang="ru-RU" sz="1400" b="1" dirty="0" smtClean="0"/>
          </a:p>
          <a:p>
            <a:pPr latinLnBrk="1"/>
            <a:r>
              <a:rPr lang="ru-RU" b="1" dirty="0" smtClean="0">
                <a:solidFill>
                  <a:srgbClr val="002060"/>
                </a:solidFill>
              </a:rPr>
              <a:t>IV этап – финал конкурса:</a:t>
            </a:r>
          </a:p>
          <a:p>
            <a:pPr latinLnBrk="1">
              <a:buNone/>
            </a:pPr>
            <a:r>
              <a:rPr lang="ru-RU" b="1" dirty="0" smtClean="0"/>
              <a:t>    Март  2016г.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06613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II </a:t>
            </a:r>
            <a:r>
              <a:rPr lang="en-US" sz="3200" b="1" dirty="0" err="1" smtClean="0">
                <a:solidFill>
                  <a:srgbClr val="002060"/>
                </a:solidFill>
              </a:rPr>
              <a:t>этап</a:t>
            </a:r>
            <a:r>
              <a:rPr lang="en-US" sz="3200" b="1" dirty="0" smtClean="0">
                <a:solidFill>
                  <a:srgbClr val="002060"/>
                </a:solidFill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</a:rPr>
              <a:t>экспертно-теоретический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988840"/>
            <a:ext cx="8352928" cy="4485112"/>
          </a:xfrm>
        </p:spPr>
        <p:txBody>
          <a:bodyPr/>
          <a:lstStyle/>
          <a:p>
            <a:pPr marL="0" indent="0" latinLnBrk="1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Номинации</a:t>
            </a:r>
            <a:r>
              <a:rPr lang="ru-RU" sz="3600" b="1" dirty="0" smtClean="0">
                <a:solidFill>
                  <a:srgbClr val="FF0000"/>
                </a:solidFill>
              </a:rPr>
              <a:t>  </a:t>
            </a:r>
          </a:p>
          <a:p>
            <a:pPr marL="0" indent="0" latinLnBrk="1">
              <a:buNone/>
            </a:pPr>
            <a:r>
              <a:rPr lang="ru-RU" b="1" dirty="0" smtClean="0">
                <a:solidFill>
                  <a:srgbClr val="FF0000"/>
                </a:solidFill>
              </a:rPr>
              <a:t>«Учитель начальных классов, средней и старшей школы», «Педагог дошкольного образования»</a:t>
            </a:r>
          </a:p>
          <a:p>
            <a:pPr latinLnBrk="1"/>
            <a:r>
              <a:rPr lang="ru-RU" dirty="0" smtClean="0"/>
              <a:t>-  конкурсные материалы (аналитическая записка,    эссе) </a:t>
            </a:r>
            <a:r>
              <a:rPr lang="ru-RU" b="1" dirty="0" smtClean="0"/>
              <a:t>до 27 ноября 2015 года.</a:t>
            </a:r>
            <a:r>
              <a:rPr lang="ru-RU" dirty="0" smtClean="0"/>
              <a:t>  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информацию</a:t>
            </a:r>
            <a:r>
              <a:rPr lang="en-US" dirty="0" smtClean="0"/>
              <a:t> о </a:t>
            </a:r>
            <a:r>
              <a:rPr lang="en-US" dirty="0" err="1" smtClean="0"/>
              <a:t>месторасположении</a:t>
            </a:r>
            <a:r>
              <a:rPr lang="en-US" dirty="0" smtClean="0"/>
              <a:t>  </a:t>
            </a:r>
            <a:r>
              <a:rPr lang="en-US" dirty="0" err="1" smtClean="0"/>
              <a:t>интернет-ресурса</a:t>
            </a:r>
            <a:r>
              <a:rPr lang="en-US" dirty="0" smtClean="0"/>
              <a:t> (</a:t>
            </a:r>
            <a:r>
              <a:rPr lang="en-US" dirty="0" err="1" smtClean="0"/>
              <a:t>электронный</a:t>
            </a:r>
            <a:r>
              <a:rPr lang="en-US" dirty="0" smtClean="0"/>
              <a:t> </a:t>
            </a:r>
            <a:r>
              <a:rPr lang="en-US" dirty="0" err="1" smtClean="0"/>
              <a:t>адрес</a:t>
            </a:r>
            <a:r>
              <a:rPr lang="en-US" dirty="0" smtClean="0"/>
              <a:t>) </a:t>
            </a:r>
            <a:r>
              <a:rPr lang="ru-RU" dirty="0" smtClean="0"/>
              <a:t>до </a:t>
            </a:r>
            <a:r>
              <a:rPr lang="en-US" b="1" dirty="0" smtClean="0"/>
              <a:t>28 </a:t>
            </a:r>
            <a:r>
              <a:rPr lang="en-US" b="1" dirty="0" err="1" smtClean="0"/>
              <a:t>декабря</a:t>
            </a:r>
            <a:r>
              <a:rPr lang="en-US" b="1" dirty="0" smtClean="0"/>
              <a:t> 2015 </a:t>
            </a:r>
            <a:r>
              <a:rPr lang="en-US" b="1" dirty="0" err="1" smtClean="0"/>
              <a:t>года</a:t>
            </a:r>
            <a:r>
              <a:rPr lang="en-US" b="1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06613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II </a:t>
            </a:r>
            <a:r>
              <a:rPr lang="en-US" sz="3200" b="1" dirty="0" err="1" smtClean="0">
                <a:solidFill>
                  <a:srgbClr val="002060"/>
                </a:solidFill>
              </a:rPr>
              <a:t>этап</a:t>
            </a:r>
            <a:r>
              <a:rPr lang="en-US" sz="3200" b="1" dirty="0" smtClean="0">
                <a:solidFill>
                  <a:srgbClr val="002060"/>
                </a:solidFill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</a:rPr>
              <a:t>экспертно-теоретический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988840"/>
            <a:ext cx="8352928" cy="4485112"/>
          </a:xfrm>
        </p:spPr>
        <p:txBody>
          <a:bodyPr/>
          <a:lstStyle/>
          <a:p>
            <a:pPr marL="0" indent="0" latinLnBrk="1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Номинация</a:t>
            </a:r>
            <a:r>
              <a:rPr lang="ru-RU" sz="3600" b="1" dirty="0" smtClean="0">
                <a:solidFill>
                  <a:srgbClr val="FF0000"/>
                </a:solidFill>
              </a:rPr>
              <a:t>  </a:t>
            </a:r>
          </a:p>
          <a:p>
            <a:pPr marL="0" indent="0" latinLnBrk="1">
              <a:buNone/>
            </a:pPr>
            <a:r>
              <a:rPr lang="ru-RU" b="1" dirty="0" smtClean="0">
                <a:solidFill>
                  <a:srgbClr val="FF0000"/>
                </a:solidFill>
              </a:rPr>
              <a:t>«Учитель здоровья»</a:t>
            </a:r>
          </a:p>
          <a:p>
            <a:pPr latinLnBrk="1"/>
            <a:r>
              <a:rPr lang="ru-RU" dirty="0" smtClean="0"/>
              <a:t>-  конкурсные материалы (</a:t>
            </a:r>
            <a:r>
              <a:rPr lang="en-US" dirty="0" err="1" smtClean="0"/>
              <a:t>план-конспект</a:t>
            </a:r>
            <a:r>
              <a:rPr lang="en-US" dirty="0" smtClean="0"/>
              <a:t> </a:t>
            </a:r>
            <a:r>
              <a:rPr lang="en-US" dirty="0" err="1" smtClean="0"/>
              <a:t>урока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err="1" smtClean="0"/>
              <a:t>занятия</a:t>
            </a:r>
            <a:r>
              <a:rPr lang="ru-RU" dirty="0" smtClean="0"/>
              <a:t>, эссе) </a:t>
            </a:r>
            <a:r>
              <a:rPr lang="ru-RU" b="1" dirty="0" smtClean="0"/>
              <a:t>до 27 ноября 2015 года.</a:t>
            </a:r>
            <a:r>
              <a:rPr lang="ru-RU" dirty="0" smtClean="0"/>
              <a:t>  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информацию</a:t>
            </a:r>
            <a:r>
              <a:rPr lang="en-US" dirty="0" smtClean="0"/>
              <a:t> о </a:t>
            </a:r>
            <a:r>
              <a:rPr lang="en-US" dirty="0" err="1" smtClean="0"/>
              <a:t>месторасположении</a:t>
            </a:r>
            <a:r>
              <a:rPr lang="en-US" dirty="0" smtClean="0"/>
              <a:t>  </a:t>
            </a:r>
            <a:r>
              <a:rPr lang="en-US" dirty="0" err="1" smtClean="0"/>
              <a:t>интернет-ресурса</a:t>
            </a:r>
            <a:r>
              <a:rPr lang="en-US" dirty="0" smtClean="0"/>
              <a:t> (</a:t>
            </a:r>
            <a:r>
              <a:rPr lang="en-US" dirty="0" err="1" smtClean="0"/>
              <a:t>электронный</a:t>
            </a:r>
            <a:r>
              <a:rPr lang="en-US" dirty="0" smtClean="0"/>
              <a:t> </a:t>
            </a:r>
            <a:r>
              <a:rPr lang="en-US" dirty="0" err="1" smtClean="0"/>
              <a:t>адрес</a:t>
            </a:r>
            <a:r>
              <a:rPr lang="en-US" dirty="0" smtClean="0"/>
              <a:t>) </a:t>
            </a:r>
            <a:r>
              <a:rPr lang="ru-RU" dirty="0" smtClean="0"/>
              <a:t>до </a:t>
            </a:r>
            <a:r>
              <a:rPr lang="en-US" b="1" dirty="0" smtClean="0"/>
              <a:t>28 </a:t>
            </a:r>
            <a:r>
              <a:rPr lang="en-US" b="1" dirty="0" err="1" smtClean="0"/>
              <a:t>декабря</a:t>
            </a:r>
            <a:r>
              <a:rPr lang="en-US" b="1" dirty="0" smtClean="0"/>
              <a:t> 2015 </a:t>
            </a:r>
            <a:r>
              <a:rPr lang="en-US" b="1" dirty="0" err="1" smtClean="0"/>
              <a:t>года</a:t>
            </a:r>
            <a:r>
              <a:rPr lang="en-US" b="1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06613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II </a:t>
            </a:r>
            <a:r>
              <a:rPr lang="en-US" sz="3200" b="1" dirty="0" err="1" smtClean="0">
                <a:solidFill>
                  <a:srgbClr val="002060"/>
                </a:solidFill>
              </a:rPr>
              <a:t>этап</a:t>
            </a:r>
            <a:r>
              <a:rPr lang="en-US" sz="3200" b="1" dirty="0" smtClean="0">
                <a:solidFill>
                  <a:srgbClr val="002060"/>
                </a:solidFill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</a:rPr>
              <a:t>экспертно-теоретический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988840"/>
            <a:ext cx="8352928" cy="4485112"/>
          </a:xfrm>
        </p:spPr>
        <p:txBody>
          <a:bodyPr/>
          <a:lstStyle/>
          <a:p>
            <a:pPr marL="0" indent="0" latinLnBrk="1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Номинация</a:t>
            </a:r>
            <a:r>
              <a:rPr lang="ru-RU" sz="3600" b="1" dirty="0" smtClean="0">
                <a:solidFill>
                  <a:srgbClr val="FF0000"/>
                </a:solidFill>
              </a:rPr>
              <a:t>  </a:t>
            </a:r>
          </a:p>
          <a:p>
            <a:pPr marL="0" indent="0" latinLnBrk="1">
              <a:buNone/>
            </a:pPr>
            <a:r>
              <a:rPr lang="ru-RU" b="1" dirty="0" smtClean="0">
                <a:solidFill>
                  <a:srgbClr val="FF0000"/>
                </a:solidFill>
              </a:rPr>
              <a:t>«Организатор воспитательного процесса»</a:t>
            </a:r>
          </a:p>
          <a:p>
            <a:pPr algn="just" latinLnBrk="1"/>
            <a:r>
              <a:rPr lang="ru-RU" dirty="0" smtClean="0"/>
              <a:t>-  Конкурсный материал с описанием модели своей   воспитательной деятельности в рамках выбранного  направления, эссе) </a:t>
            </a:r>
            <a:r>
              <a:rPr lang="ru-RU" b="1" dirty="0" smtClean="0"/>
              <a:t>до 27 ноября 2015 года.</a:t>
            </a:r>
            <a:r>
              <a:rPr lang="ru-RU" dirty="0" smtClean="0"/>
              <a:t>  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информацию</a:t>
            </a:r>
            <a:r>
              <a:rPr lang="en-US" dirty="0" smtClean="0"/>
              <a:t> о </a:t>
            </a:r>
            <a:r>
              <a:rPr lang="en-US" dirty="0" err="1" smtClean="0"/>
              <a:t>месторасположении</a:t>
            </a:r>
            <a:r>
              <a:rPr lang="en-US" dirty="0" smtClean="0"/>
              <a:t>  </a:t>
            </a:r>
            <a:r>
              <a:rPr lang="en-US" dirty="0" err="1" smtClean="0"/>
              <a:t>интернет-ресурса</a:t>
            </a:r>
            <a:r>
              <a:rPr lang="en-US" dirty="0" smtClean="0"/>
              <a:t> (</a:t>
            </a:r>
            <a:r>
              <a:rPr lang="en-US" dirty="0" err="1" smtClean="0"/>
              <a:t>электронный</a:t>
            </a:r>
            <a:r>
              <a:rPr lang="en-US" dirty="0" smtClean="0"/>
              <a:t> </a:t>
            </a:r>
            <a:r>
              <a:rPr lang="en-US" dirty="0" err="1" smtClean="0"/>
              <a:t>адрес</a:t>
            </a:r>
            <a:r>
              <a:rPr lang="en-US" dirty="0" smtClean="0"/>
              <a:t>) </a:t>
            </a:r>
            <a:r>
              <a:rPr lang="ru-RU" dirty="0" smtClean="0"/>
              <a:t>до </a:t>
            </a:r>
            <a:r>
              <a:rPr lang="en-US" b="1" dirty="0" smtClean="0"/>
              <a:t>28 </a:t>
            </a:r>
            <a:r>
              <a:rPr lang="en-US" b="1" dirty="0" err="1" smtClean="0"/>
              <a:t>декабря</a:t>
            </a:r>
            <a:r>
              <a:rPr lang="en-US" b="1" dirty="0" smtClean="0"/>
              <a:t> 2015 </a:t>
            </a:r>
            <a:r>
              <a:rPr lang="en-US" b="1" dirty="0" err="1" smtClean="0"/>
              <a:t>года</a:t>
            </a:r>
            <a:r>
              <a:rPr lang="en-US" b="1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07524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III</a:t>
            </a:r>
            <a:r>
              <a:rPr lang="ru-RU" sz="3200" b="1" dirty="0" smtClean="0">
                <a:solidFill>
                  <a:srgbClr val="002060"/>
                </a:solidFill>
              </a:rPr>
              <a:t> этап –  экспертно-практический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179512" y="1628800"/>
            <a:ext cx="3935288" cy="1872208"/>
          </a:xfrm>
        </p:spPr>
        <p:txBody>
          <a:bodyPr/>
          <a:lstStyle/>
          <a:p>
            <a:pPr algn="just" latinLnBrk="1">
              <a:buFont typeface="Wingdings" pitchFamily="2" charset="2"/>
              <a:buChar char="v"/>
            </a:pPr>
            <a:r>
              <a:rPr lang="en-US" sz="2000" b="1" dirty="0" err="1" smtClean="0">
                <a:solidFill>
                  <a:srgbClr val="FF0000"/>
                </a:solidFill>
              </a:rPr>
              <a:t>Творческая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презентация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педагогического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опыта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algn="just" latinLnBrk="1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    </a:t>
            </a:r>
            <a:r>
              <a:rPr lang="en-US" sz="2000" b="1" dirty="0" smtClean="0">
                <a:solidFill>
                  <a:srgbClr val="FF0000"/>
                </a:solidFill>
              </a:rPr>
              <a:t>«Я – </a:t>
            </a:r>
            <a:r>
              <a:rPr lang="en-US" sz="2000" b="1" dirty="0" err="1" smtClean="0">
                <a:solidFill>
                  <a:srgbClr val="FF0000"/>
                </a:solidFill>
              </a:rPr>
              <a:t>учитель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здоровья</a:t>
            </a:r>
            <a:r>
              <a:rPr lang="en-US" sz="2000" b="1" dirty="0" smtClean="0">
                <a:solidFill>
                  <a:srgbClr val="FF0000"/>
                </a:solidFill>
              </a:rPr>
              <a:t>»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algn="just" latinLnBrk="1">
              <a:buFont typeface="Wingdings" pitchFamily="2" charset="2"/>
              <a:buChar char="v"/>
            </a:pPr>
            <a:r>
              <a:rPr lang="ru-RU" sz="2000" b="1" dirty="0" smtClean="0">
                <a:solidFill>
                  <a:srgbClr val="FF0000"/>
                </a:solidFill>
              </a:rPr>
              <a:t>Урок или внеклассное    мероприятие </a:t>
            </a:r>
          </a:p>
          <a:p>
            <a:pPr algn="just" latinLnBrk="1">
              <a:buNone/>
            </a:pPr>
            <a:endParaRPr lang="ru-RU" sz="2000" b="1" dirty="0" smtClean="0">
              <a:solidFill>
                <a:srgbClr val="FF0000"/>
              </a:solidFill>
            </a:endParaRPr>
          </a:p>
          <a:p>
            <a:pPr algn="just" latinLnBrk="1">
              <a:buNone/>
            </a:pPr>
            <a:endParaRPr lang="ru-RU" sz="2000" b="1" dirty="0" smtClean="0">
              <a:solidFill>
                <a:srgbClr val="FF0000"/>
              </a:solidFill>
            </a:endParaRPr>
          </a:p>
          <a:p>
            <a:pPr algn="just" latinLnBrk="1">
              <a:buNone/>
            </a:pP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371974" y="1700808"/>
            <a:ext cx="4232473" cy="1570856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2000" b="1" dirty="0" smtClean="0">
                <a:solidFill>
                  <a:srgbClr val="FF0000"/>
                </a:solidFill>
              </a:rPr>
              <a:t>Открытое воспитательное мероприятие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b="1" dirty="0" smtClean="0">
                <a:solidFill>
                  <a:srgbClr val="FF0000"/>
                </a:solidFill>
              </a:rPr>
              <a:t>Мастер-класс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"/>
          </p:nvPr>
        </p:nvSpPr>
        <p:spPr>
          <a:xfrm>
            <a:off x="457200" y="908720"/>
            <a:ext cx="3657600" cy="658368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Учитель здоровья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43400" y="908720"/>
            <a:ext cx="3657600" cy="658368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Организатор ВП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Текст 3"/>
          <p:cNvSpPr txBox="1">
            <a:spLocks/>
          </p:cNvSpPr>
          <p:nvPr/>
        </p:nvSpPr>
        <p:spPr bwMode="auto">
          <a:xfrm>
            <a:off x="467544" y="3429000"/>
            <a:ext cx="8136904" cy="86409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Учитель начальных классов, среднего и старшего звена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5"/>
          <p:cNvSpPr txBox="1">
            <a:spLocks/>
          </p:cNvSpPr>
          <p:nvPr/>
        </p:nvSpPr>
        <p:spPr bwMode="auto">
          <a:xfrm>
            <a:off x="2051720" y="4365104"/>
            <a:ext cx="4232473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Учебное занятие</a:t>
            </a: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Мастер-класс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 bwMode="auto">
          <a:xfrm>
            <a:off x="539552" y="5229200"/>
            <a:ext cx="8136904" cy="50405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Педагог дошкольного образования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5"/>
          <p:cNvSpPr txBox="1">
            <a:spLocks/>
          </p:cNvSpPr>
          <p:nvPr/>
        </p:nvSpPr>
        <p:spPr bwMode="auto">
          <a:xfrm>
            <a:off x="683568" y="5805264"/>
            <a:ext cx="813690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Педагогическое мероприятие с детьми</a:t>
            </a: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Мастер-класс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49817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IV </a:t>
            </a:r>
            <a:r>
              <a:rPr lang="en-US" sz="3200" b="1" dirty="0" err="1" smtClean="0">
                <a:solidFill>
                  <a:srgbClr val="002060"/>
                </a:solidFill>
              </a:rPr>
              <a:t>этап</a:t>
            </a:r>
            <a:r>
              <a:rPr lang="en-US" sz="3200" b="1" dirty="0" smtClean="0">
                <a:solidFill>
                  <a:srgbClr val="002060"/>
                </a:solidFill>
              </a:rPr>
              <a:t>  – </a:t>
            </a:r>
            <a:r>
              <a:rPr lang="en-US" sz="3200" b="1" dirty="0" err="1" smtClean="0">
                <a:solidFill>
                  <a:srgbClr val="002060"/>
                </a:solidFill>
              </a:rPr>
              <a:t>Финал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конкурса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852936"/>
            <a:ext cx="8352928" cy="3621016"/>
          </a:xfrm>
        </p:spPr>
        <p:txBody>
          <a:bodyPr/>
          <a:lstStyle/>
          <a:p>
            <a:pPr marL="0" indent="0" algn="ctr" latinLnBrk="1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Формат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конкурсного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испытания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marL="0" indent="0" algn="ctr" latinLnBrk="1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творческая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импровизация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14313"/>
            <a:ext cx="8692455" cy="622399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Образовательное учреждение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1"/>
          </p:nvPr>
        </p:nvSpPr>
        <p:spPr>
          <a:xfrm>
            <a:off x="539552" y="1412777"/>
            <a:ext cx="7920880" cy="3096344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Конкурсные материалы </a:t>
            </a:r>
          </a:p>
          <a:p>
            <a:pPr algn="ctr">
              <a:buNone/>
            </a:pPr>
            <a:r>
              <a:rPr lang="ru-RU" b="1" dirty="0" smtClean="0"/>
              <a:t>Ф.И.О. </a:t>
            </a:r>
          </a:p>
          <a:p>
            <a:pPr algn="ctr">
              <a:buNone/>
            </a:pPr>
            <a:r>
              <a:rPr lang="ru-RU" b="1" dirty="0" smtClean="0"/>
              <a:t> должность </a:t>
            </a:r>
          </a:p>
          <a:p>
            <a:pPr algn="ctr">
              <a:buNone/>
            </a:pPr>
            <a:r>
              <a:rPr lang="ru-RU" dirty="0" smtClean="0"/>
              <a:t>на </a:t>
            </a:r>
            <a:r>
              <a:rPr lang="ru-RU" b="1" dirty="0" smtClean="0"/>
              <a:t>городской конкурс профессионального мастерства педагогов «Признание»</a:t>
            </a:r>
          </a:p>
          <a:p>
            <a:pPr algn="ctr">
              <a:buNone/>
            </a:pPr>
            <a:r>
              <a:rPr lang="ru-RU" b="1" dirty="0" smtClean="0"/>
              <a:t>в номинации…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843808" y="5517232"/>
            <a:ext cx="3744416" cy="1008112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2000" b="1" dirty="0" smtClean="0"/>
              <a:t>2015</a:t>
            </a:r>
            <a:endParaRPr lang="ru-RU" sz="20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6</Template>
  <TotalTime>164</TotalTime>
  <Words>299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Программа  информационно-методической поддержки конкурсной деятельности педагогов «Восхождение»   Положение о городском конкурсе профессионального мастерства «Признание»                                              Ю.В. Костицына,                                                                       ст. методист ИМЦ </vt:lpstr>
      <vt:lpstr> Номинации</vt:lpstr>
      <vt:lpstr>Порядок проведения конкурса</vt:lpstr>
      <vt:lpstr>II этап – экспертно-теоретический</vt:lpstr>
      <vt:lpstr>II этап – экспертно-теоретический</vt:lpstr>
      <vt:lpstr>II этап – экспертно-теоретический</vt:lpstr>
      <vt:lpstr>III этап –  экспертно-практический</vt:lpstr>
      <vt:lpstr>IV этап  – Финал конкурса</vt:lpstr>
      <vt:lpstr>Образовательное учреждение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 информационно-методической поддержки конкурсной деятельности педагогов «Восхождение»  Занятие 1. «Требования к подготовке конкурсных материалов: методические рекомендации и анализ типичных ошибок» </dc:title>
  <cp:lastModifiedBy>kyv</cp:lastModifiedBy>
  <cp:revision>20</cp:revision>
  <dcterms:modified xsi:type="dcterms:W3CDTF">2015-11-20T04:13:52Z</dcterms:modified>
</cp:coreProperties>
</file>