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0"/>
  </p:notesMasterIdLst>
  <p:sldIdLst>
    <p:sldId id="256" r:id="rId2"/>
    <p:sldId id="257" r:id="rId3"/>
    <p:sldId id="294" r:id="rId4"/>
    <p:sldId id="295" r:id="rId5"/>
    <p:sldId id="312" r:id="rId6"/>
    <p:sldId id="313" r:id="rId7"/>
    <p:sldId id="315" r:id="rId8"/>
    <p:sldId id="316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33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DFED15-37F8-46A6-BAF1-4FE57DB6826C}" type="datetimeFigureOut">
              <a:rPr lang="ru-RU" smtClean="0"/>
              <a:pPr/>
              <a:t>22.10.2019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6B0643-5849-4C30-8F25-998F4B0E473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CF95B98-BC1A-4F53-98D8-724B2B1706F2}" type="datetimeFigureOut">
              <a:rPr lang="ru-RU" smtClean="0"/>
              <a:pPr/>
              <a:t>22.10.2019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8FB4463-A1F6-450F-B429-18E5431B1D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95B98-BC1A-4F53-98D8-724B2B1706F2}" type="datetimeFigureOut">
              <a:rPr lang="ru-RU" smtClean="0"/>
              <a:pPr/>
              <a:t>22.10.2019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B4463-A1F6-450F-B429-18E5431B1D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95B98-BC1A-4F53-98D8-724B2B1706F2}" type="datetimeFigureOut">
              <a:rPr lang="ru-RU" smtClean="0"/>
              <a:pPr/>
              <a:t>22.10.2019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B4463-A1F6-450F-B429-18E5431B1D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22.10.2019</a:t>
            </a:fld>
            <a:endParaRPr lang="ru-RU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CF95B98-BC1A-4F53-98D8-724B2B1706F2}" type="datetimeFigureOut">
              <a:rPr lang="ru-RU" smtClean="0"/>
              <a:pPr/>
              <a:t>22.10.2019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8FB4463-A1F6-450F-B429-18E5431B1D9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CF95B98-BC1A-4F53-98D8-724B2B1706F2}" type="datetimeFigureOut">
              <a:rPr lang="ru-RU" smtClean="0"/>
              <a:pPr/>
              <a:t>22.10.2019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8FB4463-A1F6-450F-B429-18E5431B1D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95B98-BC1A-4F53-98D8-724B2B1706F2}" type="datetimeFigureOut">
              <a:rPr lang="ru-RU" smtClean="0"/>
              <a:pPr/>
              <a:t>22.10.2019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B4463-A1F6-450F-B429-18E5431B1D9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95B98-BC1A-4F53-98D8-724B2B1706F2}" type="datetimeFigureOut">
              <a:rPr lang="ru-RU" smtClean="0"/>
              <a:pPr/>
              <a:t>22.10.2019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B4463-A1F6-450F-B429-18E5431B1D9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CF95B98-BC1A-4F53-98D8-724B2B1706F2}" type="datetimeFigureOut">
              <a:rPr lang="ru-RU" smtClean="0"/>
              <a:pPr/>
              <a:t>22.10.2019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8FB4463-A1F6-450F-B429-18E5431B1D9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95B98-BC1A-4F53-98D8-724B2B1706F2}" type="datetimeFigureOut">
              <a:rPr lang="ru-RU" smtClean="0"/>
              <a:pPr/>
              <a:t>22.10.2019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B4463-A1F6-450F-B429-18E5431B1D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CF95B98-BC1A-4F53-98D8-724B2B1706F2}" type="datetimeFigureOut">
              <a:rPr lang="ru-RU" smtClean="0"/>
              <a:pPr/>
              <a:t>22.10.2019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8FB4463-A1F6-450F-B429-18E5431B1D9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CF95B98-BC1A-4F53-98D8-724B2B1706F2}" type="datetimeFigureOut">
              <a:rPr lang="ru-RU" smtClean="0"/>
              <a:pPr/>
              <a:t>22.10.2019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8FB4463-A1F6-450F-B429-18E5431B1D9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CF95B98-BC1A-4F53-98D8-724B2B1706F2}" type="datetimeFigureOut">
              <a:rPr lang="ru-RU" smtClean="0"/>
              <a:pPr/>
              <a:t>22.10.2019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8FB4463-A1F6-450F-B429-18E5431B1D9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1640" y="404664"/>
            <a:ext cx="7560840" cy="2592288"/>
          </a:xfrm>
        </p:spPr>
        <p:txBody>
          <a:bodyPr>
            <a:noAutofit/>
          </a:bodyPr>
          <a:lstStyle/>
          <a:p>
            <a:pPr lvl="0" algn="ctr"/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zit" pitchFamily="2" charset="0"/>
              </a:rPr>
              <a:t>городской конкурс</a:t>
            </a:r>
            <a:r>
              <a:rPr 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zit" pitchFamily="2" charset="0"/>
              </a:rPr>
              <a:t> </a:t>
            </a: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zit" pitchFamily="2" charset="0"/>
              </a:rPr>
              <a:t/>
            </a:r>
            <a:b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zit" pitchFamily="2" charset="0"/>
              </a:rPr>
            </a:b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zit" pitchFamily="2" charset="0"/>
              </a:rPr>
              <a:t>профессионального мастерства педагогов </a:t>
            </a:r>
            <a:r>
              <a:rPr 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zit" pitchFamily="2" charset="0"/>
              </a:rPr>
              <a:t> </a:t>
            </a:r>
            <a:r>
              <a:rPr lang="ru-RU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zit" pitchFamily="2" charset="0"/>
              </a:rPr>
              <a:t/>
            </a:r>
            <a:br>
              <a:rPr lang="ru-RU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zit" pitchFamily="2" charset="0"/>
              </a:rPr>
            </a:br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zit" pitchFamily="2" charset="0"/>
              </a:rPr>
              <a:t>«ПРИЗНАНИЕ»    </a:t>
            </a:r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/>
            </a:r>
            <a:b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</a:br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/>
            </a:r>
            <a:b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</a:br>
            <a:endParaRPr lang="ru-RU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63888" y="5385990"/>
            <a:ext cx="36724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Лесной</a:t>
            </a:r>
          </a:p>
          <a:p>
            <a:pPr algn="ctr"/>
            <a:r>
              <a:rPr lang="ru-RU" dirty="0" smtClean="0">
                <a:solidFill>
                  <a:srgbClr val="C00000"/>
                </a:solidFill>
              </a:rPr>
              <a:t>2019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908720"/>
            <a:ext cx="8424936" cy="11430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Номинации</a:t>
            </a:r>
            <a:b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1268760"/>
            <a:ext cx="864096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latinLnBrk="1">
              <a:buFont typeface="Arial" pitchFamily="34" charset="0"/>
              <a:buChar char="•"/>
            </a:pPr>
            <a:r>
              <a:rPr lang="ru-RU" sz="2400" b="1" dirty="0" smtClean="0">
                <a:solidFill>
                  <a:srgbClr val="002060"/>
                </a:solidFill>
              </a:rPr>
              <a:t>Педагог общеобразовательной организации</a:t>
            </a:r>
          </a:p>
          <a:p>
            <a:pPr lvl="0" latinLnBrk="1"/>
            <a:endParaRPr lang="ru-RU" sz="2400" b="1" dirty="0" smtClean="0">
              <a:solidFill>
                <a:srgbClr val="002060"/>
              </a:solidFill>
            </a:endParaRPr>
          </a:p>
          <a:p>
            <a:pPr lvl="0" latinLnBrk="1">
              <a:buFont typeface="Arial" pitchFamily="34" charset="0"/>
              <a:buChar char="•"/>
            </a:pPr>
            <a:r>
              <a:rPr lang="ru-RU" sz="2400" b="1" dirty="0" smtClean="0">
                <a:solidFill>
                  <a:srgbClr val="002060"/>
                </a:solidFill>
              </a:rPr>
              <a:t>Педагог дошкольного образования</a:t>
            </a:r>
          </a:p>
          <a:p>
            <a:pPr lvl="0" latinLnBrk="1"/>
            <a:endParaRPr lang="ru-RU" sz="2400" b="1" dirty="0" smtClean="0">
              <a:solidFill>
                <a:srgbClr val="002060"/>
              </a:solidFill>
            </a:endParaRPr>
          </a:p>
          <a:p>
            <a:pPr lvl="0" latinLnBrk="1">
              <a:buFont typeface="Arial" pitchFamily="34" charset="0"/>
              <a:buChar char="•"/>
            </a:pPr>
            <a:r>
              <a:rPr lang="ru-RU" sz="2400" b="1" dirty="0" smtClean="0">
                <a:solidFill>
                  <a:srgbClr val="002060"/>
                </a:solidFill>
              </a:rPr>
              <a:t>Педагогический дебют</a:t>
            </a:r>
            <a:endParaRPr lang="ru-RU" sz="2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63688" y="-531440"/>
            <a:ext cx="6892280" cy="1894362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ВРЕМЯ И ПОРЯДОК ПРОВЕДЕНИЯ КОНКУРСА</a:t>
            </a:r>
            <a:endParaRPr lang="ru-RU" sz="3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67744" y="1844824"/>
            <a:ext cx="6480720" cy="3456384"/>
          </a:xfrm>
        </p:spPr>
        <p:txBody>
          <a:bodyPr>
            <a:noAutofit/>
          </a:bodyPr>
          <a:lstStyle/>
          <a:p>
            <a:pPr algn="ctr" latinLnBrk="1"/>
            <a:r>
              <a:rPr lang="ru-RU" sz="2000" dirty="0" smtClean="0">
                <a:solidFill>
                  <a:srgbClr val="FF0000"/>
                </a:solidFill>
              </a:rPr>
              <a:t>Конкурс проводится  в четыре этапа:</a:t>
            </a:r>
          </a:p>
          <a:p>
            <a:pPr algn="ctr" latinLnBrk="1"/>
            <a:r>
              <a:rPr lang="ru-RU" sz="2000" dirty="0" smtClean="0">
                <a:solidFill>
                  <a:srgbClr val="002060"/>
                </a:solidFill>
              </a:rPr>
              <a:t>I этап– организационный </a:t>
            </a:r>
          </a:p>
          <a:p>
            <a:pPr algn="ctr" latinLnBrk="1"/>
            <a:r>
              <a:rPr lang="ru-RU" sz="2000" dirty="0" smtClean="0">
                <a:solidFill>
                  <a:srgbClr val="002060"/>
                </a:solidFill>
              </a:rPr>
              <a:t>(30 сентября – 11 октября 2019 г.) </a:t>
            </a:r>
          </a:p>
          <a:p>
            <a:pPr algn="ctr" latinLnBrk="1"/>
            <a:endParaRPr lang="ru-RU" sz="1050" dirty="0" smtClean="0">
              <a:solidFill>
                <a:srgbClr val="C00000"/>
              </a:solidFill>
            </a:endParaRPr>
          </a:p>
          <a:p>
            <a:pPr algn="ctr" latinLnBrk="1"/>
            <a:r>
              <a:rPr lang="ru-RU" sz="2000" dirty="0" smtClean="0">
                <a:solidFill>
                  <a:srgbClr val="C00000"/>
                </a:solidFill>
              </a:rPr>
              <a:t>II этап – заочный </a:t>
            </a:r>
          </a:p>
          <a:p>
            <a:pPr algn="ctr" latinLnBrk="1"/>
            <a:r>
              <a:rPr lang="ru-RU" sz="2000" dirty="0" smtClean="0">
                <a:solidFill>
                  <a:srgbClr val="C00000"/>
                </a:solidFill>
              </a:rPr>
              <a:t>(14 октября  –  08 ноября 2019г.)</a:t>
            </a:r>
          </a:p>
          <a:p>
            <a:pPr algn="ctr" latinLnBrk="1"/>
            <a:endParaRPr lang="ru-RU" sz="1050" dirty="0" smtClean="0">
              <a:solidFill>
                <a:srgbClr val="C00000"/>
              </a:solidFill>
            </a:endParaRPr>
          </a:p>
          <a:p>
            <a:pPr algn="ctr" latinLnBrk="1"/>
            <a:r>
              <a:rPr lang="ru-RU" sz="2000" dirty="0" smtClean="0">
                <a:solidFill>
                  <a:srgbClr val="002060"/>
                </a:solidFill>
              </a:rPr>
              <a:t>III этап –  дистанционно-очный </a:t>
            </a:r>
          </a:p>
          <a:p>
            <a:pPr algn="ctr" latinLnBrk="1"/>
            <a:r>
              <a:rPr lang="ru-RU" sz="2000" dirty="0" smtClean="0">
                <a:solidFill>
                  <a:srgbClr val="002060"/>
                </a:solidFill>
              </a:rPr>
              <a:t>(02 декабря – 23 декабря 2019г.)</a:t>
            </a:r>
          </a:p>
          <a:p>
            <a:pPr algn="ctr" latinLnBrk="1"/>
            <a:endParaRPr lang="ru-RU" sz="1050" dirty="0" smtClean="0">
              <a:solidFill>
                <a:srgbClr val="C00000"/>
              </a:solidFill>
            </a:endParaRPr>
          </a:p>
          <a:p>
            <a:pPr algn="ctr" latinLnBrk="1"/>
            <a:r>
              <a:rPr lang="en-US" sz="2000" dirty="0" smtClean="0">
                <a:solidFill>
                  <a:srgbClr val="C00000"/>
                </a:solidFill>
              </a:rPr>
              <a:t>IV</a:t>
            </a:r>
            <a:r>
              <a:rPr lang="ru-RU" sz="2000" dirty="0" smtClean="0">
                <a:solidFill>
                  <a:srgbClr val="C00000"/>
                </a:solidFill>
              </a:rPr>
              <a:t> этап – очный</a:t>
            </a:r>
          </a:p>
          <a:p>
            <a:pPr algn="ctr" latinLnBrk="1"/>
            <a:r>
              <a:rPr lang="ru-RU" sz="2000" dirty="0" smtClean="0">
                <a:solidFill>
                  <a:srgbClr val="C00000"/>
                </a:solidFill>
              </a:rPr>
              <a:t>(17 февраля – 10 марта 2020г.)</a:t>
            </a:r>
            <a:endParaRPr lang="ru-RU" sz="3200" dirty="0" smtClean="0">
              <a:solidFill>
                <a:srgbClr val="C00000"/>
              </a:solidFill>
            </a:endParaRPr>
          </a:p>
          <a:p>
            <a:pPr algn="ctr"/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smtClean="0">
                <a:solidFill>
                  <a:srgbClr val="FF0000"/>
                </a:solidFill>
              </a:rPr>
              <a:t>II </a:t>
            </a:r>
            <a:r>
              <a:rPr lang="en-US" sz="4400" b="1" dirty="0" err="1" smtClean="0">
                <a:solidFill>
                  <a:srgbClr val="FF0000"/>
                </a:solidFill>
              </a:rPr>
              <a:t>этап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dirty="0" smtClean="0">
                <a:solidFill>
                  <a:srgbClr val="FF0000"/>
                </a:solidFill>
              </a:rPr>
              <a:t>– </a:t>
            </a:r>
            <a:r>
              <a:rPr lang="en-US" sz="4400" b="1" dirty="0" err="1" smtClean="0">
                <a:solidFill>
                  <a:srgbClr val="FF0000"/>
                </a:solidFill>
              </a:rPr>
              <a:t>заочный</a:t>
            </a:r>
            <a:endParaRPr lang="ru-RU" sz="4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67544" y="1397000"/>
          <a:ext cx="7920879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4336"/>
                <a:gridCol w="2376264"/>
                <a:gridCol w="144016"/>
                <a:gridCol w="2376263"/>
              </a:tblGrid>
              <a:tr h="721783"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Педагог </a:t>
                      </a:r>
                      <a:r>
                        <a:rPr kumimoji="0" lang="en-US" sz="18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общеобразовательной</a:t>
                      </a:r>
                      <a:r>
                        <a:rPr kumimoji="0"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организации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Педагог</a:t>
                      </a:r>
                      <a:r>
                        <a:rPr kumimoji="0"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дошкольного</a:t>
                      </a:r>
                      <a:r>
                        <a:rPr kumimoji="0"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образования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0" lang="en-US" sz="18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Педагогический</a:t>
                      </a:r>
                      <a:r>
                        <a:rPr kumimoji="0"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дебют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92723">
                <a:tc gridSpan="2">
                  <a:txBody>
                    <a:bodyPr/>
                    <a:lstStyle/>
                    <a:p>
                      <a:pPr algn="ctr"/>
                      <a:r>
                        <a:rPr kumimoji="0" lang="ru-RU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Аналитическая записка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0" lang="ru-RU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О</a:t>
                      </a:r>
                      <a:r>
                        <a:rPr kumimoji="0" lang="en-US" b="1" kern="120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бразовательный</a:t>
                      </a:r>
                      <a:r>
                        <a:rPr kumimoji="0" lang="en-US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b="1" kern="120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проект</a:t>
                      </a:r>
                      <a:endParaRPr kumimoji="0" lang="ru-RU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0" lang="ru-RU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92723"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Материалы принимаются на бумажных и электронных </a:t>
                      </a:r>
                      <a:r>
                        <a:rPr kumimoji="0" lang="ru-RU" sz="1800" b="1" i="1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носителях в одном экземпляре </a:t>
                      </a:r>
                      <a:r>
                        <a:rPr kumimoji="0" lang="en-US" sz="1800" b="1" i="1" kern="120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</a:t>
                      </a:r>
                      <a:r>
                        <a:rPr kumimoji="0" lang="en-US" sz="1800" b="1" i="1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08 </a:t>
                      </a:r>
                      <a:r>
                        <a:rPr kumimoji="0" lang="en-US" sz="1800" b="1" i="1" kern="120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ноября</a:t>
                      </a:r>
                      <a:r>
                        <a:rPr kumimoji="0" lang="en-US" sz="1800" b="1" i="1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2019 </a:t>
                      </a:r>
                      <a:r>
                        <a:rPr kumimoji="0" lang="en-US" sz="1800" b="1" i="1" kern="120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года</a:t>
                      </a:r>
                      <a:endParaRPr kumimoji="0" lang="ru-RU" sz="1600" b="1" i="1" kern="1200" dirty="0" smtClean="0">
                        <a:solidFill>
                          <a:srgbClr val="00206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292723">
                <a:tc gridSpan="4">
                  <a:txBody>
                    <a:bodyPr/>
                    <a:lstStyle/>
                    <a:p>
                      <a:pPr algn="ctr"/>
                      <a:r>
                        <a:rPr kumimoji="0" lang="ru-RU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Эссе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0" lang="ru-RU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0" lang="ru-RU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9272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24.10.2019</a:t>
                      </a:r>
                      <a:r>
                        <a:rPr lang="ru-RU" baseline="0" dirty="0" smtClean="0"/>
                        <a:t> в 15.00 в школе 62</a:t>
                      </a:r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24.10.2019</a:t>
                      </a:r>
                      <a:r>
                        <a:rPr lang="ru-RU" baseline="0" dirty="0" smtClean="0"/>
                        <a:t> в 9.00 в школе 62</a:t>
                      </a:r>
                      <a:endParaRPr lang="ru-RU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24.10.2019</a:t>
                      </a:r>
                      <a:r>
                        <a:rPr lang="ru-RU" baseline="0" dirty="0" smtClean="0"/>
                        <a:t> в 09.00, 15.00 в школе 62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-27384"/>
            <a:ext cx="8280920" cy="1143000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III </a:t>
            </a:r>
            <a:r>
              <a:rPr lang="en-US" sz="3600" b="1" dirty="0" err="1" smtClean="0">
                <a:solidFill>
                  <a:srgbClr val="FF0000"/>
                </a:solidFill>
              </a:rPr>
              <a:t>этап</a:t>
            </a:r>
            <a:r>
              <a:rPr lang="en-US" sz="3600" b="1" dirty="0" smtClean="0">
                <a:solidFill>
                  <a:srgbClr val="FF0000"/>
                </a:solidFill>
              </a:rPr>
              <a:t> – </a:t>
            </a:r>
            <a:r>
              <a:rPr lang="en-US" sz="3600" b="1" dirty="0" err="1" smtClean="0">
                <a:solidFill>
                  <a:srgbClr val="FF0000"/>
                </a:solidFill>
              </a:rPr>
              <a:t>дистанционно-очный</a:t>
            </a:r>
            <a:endParaRPr lang="ru-RU" sz="36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67544" y="1397000"/>
          <a:ext cx="7920880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4336"/>
                <a:gridCol w="2376265"/>
                <a:gridCol w="2520279"/>
              </a:tblGrid>
              <a:tr h="721783"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Педагог </a:t>
                      </a:r>
                      <a:r>
                        <a:rPr kumimoji="0" lang="en-US" sz="18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общеобразовательной</a:t>
                      </a:r>
                      <a:r>
                        <a:rPr kumimoji="0"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организации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Педагог</a:t>
                      </a:r>
                      <a:r>
                        <a:rPr kumimoji="0"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дошкольного</a:t>
                      </a:r>
                      <a:r>
                        <a:rPr kumimoji="0"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образования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Педагогический</a:t>
                      </a:r>
                      <a:r>
                        <a:rPr kumimoji="0"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дебют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92723">
                <a:tc gridSpan="2">
                  <a:txBody>
                    <a:bodyPr/>
                    <a:lstStyle/>
                    <a:p>
                      <a:pPr algn="ctr"/>
                      <a:r>
                        <a:rPr kumimoji="0" lang="en-US" b="1" kern="120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Профессиональный</a:t>
                      </a:r>
                      <a:r>
                        <a:rPr kumimoji="0" lang="en-US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b="1" kern="120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разговор</a:t>
                      </a:r>
                      <a:endParaRPr kumimoji="0" lang="ru-RU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П</a:t>
                      </a:r>
                      <a:r>
                        <a:rPr kumimoji="0" lang="en-US" b="1" kern="120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убличное</a:t>
                      </a:r>
                      <a:r>
                        <a:rPr kumimoji="0" lang="en-US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b="1" kern="120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выступление</a:t>
                      </a:r>
                      <a:endParaRPr kumimoji="0" lang="ru-RU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92723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09.12 – 20.12.2019</a:t>
                      </a:r>
                      <a:r>
                        <a:rPr kumimoji="0" lang="ru-RU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kumimoji="0" lang="ru-RU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292723">
                <a:tc gridSpan="3">
                  <a:txBody>
                    <a:bodyPr/>
                    <a:lstStyle/>
                    <a:p>
                      <a:pPr algn="ctr"/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</a:t>
                      </a:r>
                      <a:r>
                        <a:rPr kumimoji="0" lang="en-US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нтернет-ресурс</a:t>
                      </a:r>
                      <a:endParaRPr kumimoji="0" lang="ru-RU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0" lang="ru-RU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2723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Ссылки на интернет-ресурсы участников Конкурса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принимаются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 23 декабря 2019 года по форме Приложения 5. 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-27384"/>
            <a:ext cx="8280920" cy="1143000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IV </a:t>
            </a:r>
            <a:r>
              <a:rPr lang="ru-RU" sz="3600" b="1" dirty="0" smtClean="0">
                <a:solidFill>
                  <a:srgbClr val="FF0000"/>
                </a:solidFill>
              </a:rPr>
              <a:t>этап – очный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67544" y="1397000"/>
          <a:ext cx="7920880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4336"/>
                <a:gridCol w="2376265"/>
                <a:gridCol w="2520279"/>
              </a:tblGrid>
              <a:tr h="721783"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Педагог </a:t>
                      </a:r>
                      <a:r>
                        <a:rPr kumimoji="0" lang="en-US" sz="18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общеобразовательной</a:t>
                      </a:r>
                      <a:r>
                        <a:rPr kumimoji="0"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организации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Педагог</a:t>
                      </a:r>
                      <a:r>
                        <a:rPr kumimoji="0"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дошкольного</a:t>
                      </a:r>
                      <a:r>
                        <a:rPr kumimoji="0"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образования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Педагогический</a:t>
                      </a:r>
                      <a:r>
                        <a:rPr kumimoji="0"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дебют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92723">
                <a:tc gridSpan="3">
                  <a:txBody>
                    <a:bodyPr/>
                    <a:lstStyle/>
                    <a:p>
                      <a:pPr algn="ctr"/>
                      <a:r>
                        <a:rPr kumimoji="0" lang="ru-RU" sz="18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Открытое мероприятие с детьми (урок)</a:t>
                      </a:r>
                      <a:endParaRPr kumimoji="0" lang="ru-RU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0" lang="ru-RU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92723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Мастер-класс</a:t>
                      </a:r>
                      <a:endParaRPr kumimoji="0" lang="ru-RU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0" lang="ru-RU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836712"/>
            <a:ext cx="8692455" cy="622399"/>
          </a:xfrm>
        </p:spPr>
        <p:txBody>
          <a:bodyPr>
            <a:noAutofit/>
          </a:bodyPr>
          <a:lstStyle/>
          <a:p>
            <a:pPr algn="ctr"/>
            <a:r>
              <a:rPr lang="ru-RU" sz="1800" b="1" dirty="0" smtClean="0">
                <a:solidFill>
                  <a:schemeClr val="tx1"/>
                </a:solidFill>
              </a:rPr>
              <a:t>Муниципальное бюджетное общеобразовательное учреждение</a:t>
            </a:r>
            <a:br>
              <a:rPr lang="ru-RU" sz="1800" b="1" dirty="0" smtClean="0">
                <a:solidFill>
                  <a:schemeClr val="tx1"/>
                </a:solidFill>
              </a:rPr>
            </a:br>
            <a:r>
              <a:rPr lang="ru-RU" sz="1800" b="1" dirty="0" smtClean="0">
                <a:solidFill>
                  <a:schemeClr val="tx1"/>
                </a:solidFill>
              </a:rPr>
              <a:t>«Средняя общеобразовательная школа № …»</a:t>
            </a:r>
            <a:br>
              <a:rPr lang="ru-RU" sz="1800" b="1" dirty="0" smtClean="0">
                <a:solidFill>
                  <a:schemeClr val="tx1"/>
                </a:solidFill>
              </a:rPr>
            </a:br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1"/>
          </p:nvPr>
        </p:nvSpPr>
        <p:spPr>
          <a:xfrm>
            <a:off x="323528" y="2636912"/>
            <a:ext cx="8352928" cy="3096344"/>
          </a:xfrm>
        </p:spPr>
        <p:txBody>
          <a:bodyPr/>
          <a:lstStyle/>
          <a:p>
            <a:pPr algn="ctr">
              <a:buNone/>
            </a:pPr>
            <a:r>
              <a:rPr lang="ru-RU" sz="1800" b="1" dirty="0" smtClean="0"/>
              <a:t>Аналитическая записка</a:t>
            </a:r>
          </a:p>
          <a:p>
            <a:pPr algn="ctr">
              <a:buNone/>
            </a:pPr>
            <a:r>
              <a:rPr lang="ru-RU" sz="1800" b="1" dirty="0" smtClean="0"/>
              <a:t>Ивановой Марии Петровны, </a:t>
            </a:r>
          </a:p>
          <a:p>
            <a:pPr algn="ctr">
              <a:buNone/>
            </a:pPr>
            <a:r>
              <a:rPr lang="ru-RU" sz="1800" b="1" dirty="0" smtClean="0"/>
              <a:t> учителя биологии,</a:t>
            </a:r>
          </a:p>
          <a:p>
            <a:pPr algn="ctr">
              <a:buNone/>
            </a:pPr>
            <a:endParaRPr lang="ru-RU" sz="800" b="1" dirty="0" smtClean="0"/>
          </a:p>
          <a:p>
            <a:pPr algn="ctr">
              <a:buNone/>
            </a:pPr>
            <a:r>
              <a:rPr lang="ru-RU" sz="1800" dirty="0" smtClean="0"/>
              <a:t>в номинации «Педагог общеобразовательной организации»</a:t>
            </a:r>
            <a:endParaRPr lang="ru-RU" sz="1800" dirty="0"/>
          </a:p>
        </p:txBody>
      </p:sp>
      <p:sp>
        <p:nvSpPr>
          <p:cNvPr id="6" name="TextBox 5"/>
          <p:cNvSpPr txBox="1"/>
          <p:nvPr/>
        </p:nvSpPr>
        <p:spPr>
          <a:xfrm>
            <a:off x="467544" y="1260049"/>
            <a:ext cx="8136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/>
              <a:t>Городской конкурс профессионального мастерства педагогов «Признание»</a:t>
            </a:r>
          </a:p>
          <a:p>
            <a:pPr algn="ctr"/>
            <a:endParaRPr lang="ru-RU" dirty="0"/>
          </a:p>
        </p:txBody>
      </p:sp>
      <p:sp>
        <p:nvSpPr>
          <p:cNvPr id="8" name="Содержимое 4"/>
          <p:cNvSpPr>
            <a:spLocks noGrp="1"/>
          </p:cNvSpPr>
          <p:nvPr>
            <p:ph sz="quarter" idx="2"/>
          </p:nvPr>
        </p:nvSpPr>
        <p:spPr>
          <a:xfrm>
            <a:off x="2843808" y="5733256"/>
            <a:ext cx="3240360" cy="57606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1400" dirty="0" smtClean="0"/>
              <a:t>Лесной</a:t>
            </a:r>
          </a:p>
          <a:p>
            <a:pPr algn="ctr">
              <a:buNone/>
            </a:pPr>
            <a:r>
              <a:rPr lang="ru-RU" sz="1400" dirty="0" smtClean="0"/>
              <a:t>2019</a:t>
            </a:r>
            <a:endParaRPr lang="ru-RU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1907704" y="1628800"/>
            <a:ext cx="540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i="1" dirty="0" smtClean="0"/>
              <a:t>Номинация </a:t>
            </a:r>
            <a:r>
              <a:rPr lang="ru-RU" sz="1400" i="1" dirty="0" smtClean="0"/>
              <a:t>«</a:t>
            </a:r>
            <a:r>
              <a:rPr lang="ru-RU" sz="1400" i="1" dirty="0" smtClean="0"/>
              <a:t>Педагог общеобразовательной организации</a:t>
            </a:r>
            <a:r>
              <a:rPr lang="ru-RU" sz="1400" i="1" dirty="0" smtClean="0"/>
              <a:t>»</a:t>
            </a:r>
            <a:endParaRPr lang="ru-RU" sz="1400" i="1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934393"/>
            <a:ext cx="8692455" cy="622399"/>
          </a:xfrm>
        </p:spPr>
        <p:txBody>
          <a:bodyPr>
            <a:noAutofit/>
          </a:bodyPr>
          <a:lstStyle/>
          <a:p>
            <a:pPr algn="ctr"/>
            <a:r>
              <a:rPr lang="ru-RU" sz="1800" b="1" dirty="0" smtClean="0">
                <a:solidFill>
                  <a:schemeClr val="tx1"/>
                </a:solidFill>
              </a:rPr>
              <a:t>Муниципальное бюджетное общеобразовательное учреждение</a:t>
            </a:r>
            <a:br>
              <a:rPr lang="ru-RU" sz="1800" b="1" dirty="0" smtClean="0">
                <a:solidFill>
                  <a:schemeClr val="tx1"/>
                </a:solidFill>
              </a:rPr>
            </a:br>
            <a:r>
              <a:rPr lang="ru-RU" sz="1800" b="1" dirty="0" smtClean="0">
                <a:solidFill>
                  <a:schemeClr val="tx1"/>
                </a:solidFill>
              </a:rPr>
              <a:t>«Средняя общеобразовательная школа № …»</a:t>
            </a:r>
            <a:br>
              <a:rPr lang="ru-RU" sz="18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1"/>
          </p:nvPr>
        </p:nvSpPr>
        <p:spPr>
          <a:xfrm>
            <a:off x="323528" y="2204864"/>
            <a:ext cx="8352928" cy="381642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1800" b="1" dirty="0" smtClean="0"/>
              <a:t>Образовательный проект </a:t>
            </a:r>
          </a:p>
          <a:p>
            <a:pPr algn="ctr">
              <a:buNone/>
            </a:pPr>
            <a:r>
              <a:rPr lang="ru-RU" sz="1800" b="1" dirty="0" smtClean="0"/>
              <a:t>на тему «…….» </a:t>
            </a:r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sz="1400" b="1" dirty="0" smtClean="0"/>
              <a:t>                                         </a:t>
            </a:r>
          </a:p>
          <a:p>
            <a:pPr algn="ctr">
              <a:buNone/>
            </a:pPr>
            <a:r>
              <a:rPr lang="ru-RU" sz="1400" b="1" dirty="0" smtClean="0"/>
              <a:t>                                            Автор:</a:t>
            </a:r>
          </a:p>
          <a:p>
            <a:pPr algn="ctr">
              <a:buNone/>
            </a:pPr>
            <a:r>
              <a:rPr lang="ru-RU" sz="1400" b="1" dirty="0" smtClean="0"/>
              <a:t>                                                                            </a:t>
            </a:r>
            <a:r>
              <a:rPr lang="ru-RU" sz="1400" dirty="0" smtClean="0"/>
              <a:t>Иванова Мария Петровна, </a:t>
            </a:r>
          </a:p>
          <a:p>
            <a:pPr algn="ctr">
              <a:buNone/>
            </a:pPr>
            <a:r>
              <a:rPr lang="ru-RU" sz="1400" dirty="0" smtClean="0"/>
              <a:t>                                                                учитель биологии</a:t>
            </a:r>
            <a:endParaRPr lang="ru-RU" sz="1600" dirty="0" smtClean="0"/>
          </a:p>
          <a:p>
            <a:pPr algn="ctr">
              <a:buNone/>
            </a:pPr>
            <a:endParaRPr lang="ru-RU" sz="800" b="1" dirty="0" smtClean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843808" y="5949280"/>
            <a:ext cx="3240360" cy="57606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1400" dirty="0" smtClean="0"/>
              <a:t>Лесной</a:t>
            </a:r>
          </a:p>
          <a:p>
            <a:pPr algn="ctr">
              <a:buNone/>
            </a:pPr>
            <a:r>
              <a:rPr lang="ru-RU" sz="1400" dirty="0" smtClean="0"/>
              <a:t>2019</a:t>
            </a:r>
            <a:endParaRPr lang="ru-RU" sz="1400" dirty="0"/>
          </a:p>
        </p:txBody>
      </p:sp>
      <p:sp>
        <p:nvSpPr>
          <p:cNvPr id="6" name="Заголовок 2"/>
          <p:cNvSpPr txBox="1">
            <a:spLocks/>
          </p:cNvSpPr>
          <p:nvPr/>
        </p:nvSpPr>
        <p:spPr>
          <a:xfrm>
            <a:off x="0" y="1124744"/>
            <a:ext cx="8692455" cy="622399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2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2000" b="0" i="0" u="none" strike="noStrike" kern="1200" cap="small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7544" y="1196752"/>
            <a:ext cx="8136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/>
              <a:t>Городской конкурс профессионального мастерства педагогов «Признание»</a:t>
            </a:r>
          </a:p>
          <a:p>
            <a:pPr algn="ctr"/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5004048" y="1772816"/>
            <a:ext cx="35283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i="1" dirty="0" smtClean="0"/>
              <a:t>Номинация «Педагогический дебют»</a:t>
            </a:r>
            <a:endParaRPr lang="ru-RU" sz="1400" i="1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2036</TotalTime>
  <Words>257</Words>
  <Application>Microsoft Office PowerPoint</Application>
  <PresentationFormat>Экран (4:3)</PresentationFormat>
  <Paragraphs>72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Эркер</vt:lpstr>
      <vt:lpstr>городской конкурс  профессионального мастерства педагогов   «ПРИЗНАНИЕ»      </vt:lpstr>
      <vt:lpstr>Номинации  </vt:lpstr>
      <vt:lpstr>ВРЕМЯ И ПОРЯДОК ПРОВЕДЕНИЯ КОНКУРСА</vt:lpstr>
      <vt:lpstr>II этап – заочный</vt:lpstr>
      <vt:lpstr>III этап – дистанционно-очный</vt:lpstr>
      <vt:lpstr>IV этап – очный</vt:lpstr>
      <vt:lpstr>Муниципальное бюджетное общеобразовательное учреждение «Средняя общеобразовательная школа № …» </vt:lpstr>
      <vt:lpstr>Муниципальное бюджетное общеобразовательное учреждение «Средняя общеобразовательная школа № …»  </vt:lpstr>
    </vt:vector>
  </TitlesOfParts>
  <Company>TicherHouse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 этап заочного тура городского конкурса «Учитель года» – 2011 -  «Интернет-ресурс»</dc:title>
  <dc:creator>Елена Ефимовна</dc:creator>
  <cp:lastModifiedBy>USER</cp:lastModifiedBy>
  <cp:revision>210</cp:revision>
  <dcterms:created xsi:type="dcterms:W3CDTF">2011-05-31T05:59:44Z</dcterms:created>
  <dcterms:modified xsi:type="dcterms:W3CDTF">2019-10-22T05:11:46Z</dcterms:modified>
</cp:coreProperties>
</file>